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2"/>
  </p:notesMasterIdLst>
  <p:sldIdLst>
    <p:sldId id="389" r:id="rId2"/>
    <p:sldId id="523" r:id="rId3"/>
    <p:sldId id="524" r:id="rId4"/>
    <p:sldId id="487" r:id="rId5"/>
    <p:sldId id="525" r:id="rId6"/>
    <p:sldId id="526" r:id="rId7"/>
    <p:sldId id="488" r:id="rId8"/>
    <p:sldId id="527" r:id="rId9"/>
    <p:sldId id="498" r:id="rId10"/>
    <p:sldId id="499" r:id="rId11"/>
    <p:sldId id="528" r:id="rId12"/>
    <p:sldId id="501" r:id="rId13"/>
    <p:sldId id="495" r:id="rId14"/>
    <p:sldId id="496" r:id="rId15"/>
    <p:sldId id="532" r:id="rId16"/>
    <p:sldId id="531" r:id="rId17"/>
    <p:sldId id="530" r:id="rId18"/>
    <p:sldId id="535" r:id="rId19"/>
    <p:sldId id="506" r:id="rId20"/>
    <p:sldId id="536" r:id="rId21"/>
    <p:sldId id="503" r:id="rId22"/>
    <p:sldId id="534" r:id="rId23"/>
    <p:sldId id="537" r:id="rId24"/>
    <p:sldId id="493" r:id="rId25"/>
    <p:sldId id="539" r:id="rId26"/>
    <p:sldId id="540" r:id="rId27"/>
    <p:sldId id="541" r:id="rId28"/>
    <p:sldId id="542" r:id="rId29"/>
    <p:sldId id="550" r:id="rId30"/>
    <p:sldId id="551" r:id="rId3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9966"/>
    <a:srgbClr val="135322"/>
    <a:srgbClr val="3333FF"/>
    <a:srgbClr val="80000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645" autoAdjust="0"/>
    <p:restoredTop sz="96344" autoAdjust="0"/>
  </p:normalViewPr>
  <p:slideViewPr>
    <p:cSldViewPr>
      <p:cViewPr varScale="1">
        <p:scale>
          <a:sx n="76" d="100"/>
          <a:sy n="76" d="100"/>
        </p:scale>
        <p:origin x="-389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5941C2A1-5446-444E-89A1-ADEF84C7D00D}" type="datetimeFigureOut">
              <a:rPr lang="zh-TW" altLang="en-US"/>
              <a:pPr>
                <a:defRPr/>
              </a:pPr>
              <a:t>2017/11/27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452B5FBB-8044-4FC8-BCA8-E89814BEA9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89BE39-5EAC-41F1-A409-3BBDA26FEC7F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EAE803-24CB-4E74-8AD2-648F3516FE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77282-A2CF-426F-B903-9AE4D08B2789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44D2B-EBF1-485A-8E9F-689CB34F73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74C27-9486-409D-9204-C3D1681DA5F3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917D7-B30A-4A88-A992-EA33027C597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0DBB4-BA38-4D2A-97EF-B2A9036D6FF5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5BBB1-14D7-49CB-A45C-CEA2D1F3D6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CACA-278E-48A8-84CA-1732D44A45A2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08C7-FBA7-4344-95C7-58491A7864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6CA33-987A-4E38-8D06-3812377F7F36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51E7E-83B9-47C2-B841-3F87CE9EBFA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5477F-EDA5-407D-8527-196E97EE0B04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556A-5C75-43D7-814D-3ACDC27495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15D8E-AC48-4E05-A773-988C5292BAC5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0C1EB-2BE6-4826-8FFA-14F6444CE8D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9EBC9-7BD3-4A95-83C9-51ACF955D545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F78B-3F6B-4332-BC10-C0EA7777A8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70AED-3EE6-4F1A-BD1B-0784E7A1A372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388FC-D718-484C-B9BA-050AA5601C0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35E4D-48F0-487C-A185-2E1206DE722D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886FA-6231-49EC-AC24-34B7E72B2EE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FF0F9-5D31-4D64-93E4-786593A3D8BD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56EC-6BA6-42F3-9B06-27497CB0E0C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/>
            </a:lvl1pPr>
          </a:lstStyle>
          <a:p>
            <a:pPr>
              <a:defRPr/>
            </a:pPr>
            <a:fld id="{581550A0-6324-4AB5-B9A6-15F10A23880C}" type="datetime1">
              <a:rPr lang="zh-TW" altLang="en-US"/>
              <a:pPr>
                <a:defRPr/>
              </a:pPr>
              <a:t>2017/11/27</a:t>
            </a:fld>
            <a:endParaRPr lang="en-US" altLang="zh-TW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 smtClean="0"/>
            </a:lvl1pPr>
          </a:lstStyle>
          <a:p>
            <a:pPr>
              <a:defRPr/>
            </a:pPr>
            <a:fld id="{9765881B-4574-4B9D-9F72-0090B366AD0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37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2CC09F-0E50-4961-989D-75DB4C128FC8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285728"/>
            <a:ext cx="7000924" cy="2643206"/>
          </a:xfrm>
        </p:spPr>
        <p:txBody>
          <a:bodyPr/>
          <a:lstStyle/>
          <a:p>
            <a:pPr algn="l" eaLnBrk="1" fontAlgn="ctr" hangingPunct="1"/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>經濟學</a:t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en-US" altLang="zh-TW" sz="5400" dirty="0" smtClean="0">
                <a:solidFill>
                  <a:srgbClr val="660066"/>
                </a:solidFill>
                <a:latin typeface="+mn-lt"/>
              </a:rPr>
              <a:t>08</a:t>
            </a:r>
            <a:r>
              <a:rPr lang="zh-TW" altLang="en-US" sz="5400" dirty="0" smtClean="0">
                <a:solidFill>
                  <a:srgbClr val="660066"/>
                </a:solidFill>
                <a:latin typeface="+mn-lt"/>
              </a:rPr>
              <a:t>   初</a:t>
            </a:r>
            <a:r>
              <a:rPr lang="zh-TW" altLang="en-US" sz="5400" dirty="0" smtClean="0">
                <a:solidFill>
                  <a:srgbClr val="660066"/>
                </a:solidFill>
                <a:latin typeface="+mn-lt"/>
              </a:rPr>
              <a:t>民</a:t>
            </a:r>
            <a:r>
              <a:rPr lang="zh-TW" altLang="en-US" sz="5400" dirty="0" smtClean="0">
                <a:solidFill>
                  <a:srgbClr val="660066"/>
                </a:solidFill>
                <a:latin typeface="+mn-lt"/>
              </a:rPr>
              <a:t>的</a:t>
            </a:r>
            <a:r>
              <a:rPr lang="en-US" altLang="zh-TW" sz="54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en-US" altLang="zh-TW" sz="54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5400" dirty="0" smtClean="0">
                <a:solidFill>
                  <a:srgbClr val="660066"/>
                </a:solidFill>
                <a:latin typeface="+mn-lt"/>
              </a:rPr>
              <a:t>       社會與經濟制度</a:t>
            </a:r>
            <a:endParaRPr lang="zh-TW" altLang="en-US" sz="54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0" y="3857628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黃春興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1E20C1-7E19-4383-AE69-6CD54455E000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5" y="188640"/>
            <a:ext cx="7416824" cy="86409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原初社會的領袖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71612"/>
            <a:ext cx="7961339" cy="4810138"/>
          </a:xfrm>
        </p:spPr>
        <p:txBody>
          <a:bodyPr/>
          <a:lstStyle/>
          <a:p>
            <a:pPr marL="571500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800" b="1" dirty="0" smtClean="0"/>
              <a:t>堯的功績</a:t>
            </a:r>
            <a:r>
              <a:rPr lang="zh-TW" altLang="en-US" sz="2800" dirty="0" smtClean="0"/>
              <a:t>：長期造福族人。</a:t>
            </a:r>
          </a:p>
          <a:p>
            <a:pPr marL="839788" lvl="1" indent="-495300" eaLnBrk="1" hangingPunct="1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曰若稽古帝堯，曰放勳，欽明文思安安，允恭克讓，光被四表，格於上下。克明俊德，以親九族；九族既睦，平章百姓；百姓昭昭，協和萬邦。黎民於變時雍。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尚書．堯典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》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800" b="1" dirty="0" smtClean="0"/>
              <a:t>禹的功績</a:t>
            </a:r>
            <a:r>
              <a:rPr lang="zh-TW" altLang="en-US" sz="2800" dirty="0" smtClean="0"/>
              <a:t>：疏濬洪水、幫助人民進行生產五穀、貿易有無。</a:t>
            </a:r>
          </a:p>
          <a:p>
            <a:pPr marL="839788" lvl="1" indent="-495300" eaLnBrk="1" hangingPunct="1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洪水滔天，懷山襄陵；下民昏墊。予乘四載，隨山刊木。暨益奏庶鮮食。予決九川，距四海；濬畎澮，距川。暨稷播奏庶艱食、鮮食，懋遷有無化居。烝民乃粒，萬邦作乂。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尚書．皋陶謨</a:t>
            </a:r>
            <a:r>
              <a:rPr lang="en-US" altLang="zh-TW" sz="2400" dirty="0" smtClean="0"/>
              <a:t>》</a:t>
            </a:r>
            <a:endParaRPr lang="zh-TW" alt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9F541A-4BE6-48EC-ABA7-96B6CF641A82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FF0000"/>
                </a:solidFill>
              </a:rPr>
              <a:t>二、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保安團體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4F7893-504C-4DD6-B5DA-B3EB07865C55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2.1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情境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071810"/>
            <a:ext cx="5103819" cy="3452815"/>
          </a:xfrm>
        </p:spPr>
        <p:txBody>
          <a:bodyPr/>
          <a:lstStyle/>
          <a:p>
            <a:pPr marL="571500" indent="-571500" eaLnBrk="1" hangingPunct="1">
              <a:lnSpc>
                <a:spcPct val="14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老虎出現時，小黑的考慮：</a:t>
            </a:r>
          </a:p>
          <a:p>
            <a:pPr marL="839788" lvl="1" indent="-495300" eaLnBrk="1" hangingPunct="1">
              <a:lnSpc>
                <a:spcPct val="140000"/>
              </a:lnSpc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若相信小魯會挺身而出</a:t>
            </a:r>
            <a:r>
              <a:rPr lang="zh-TW" altLang="en-US" sz="2400" dirty="0" smtClean="0">
                <a:latin typeface="新細明體" pitchFamily="18" charset="-120"/>
              </a:rPr>
              <a:t>，則</a:t>
            </a:r>
            <a:r>
              <a:rPr lang="zh-TW" altLang="en-US" sz="2400" dirty="0" smtClean="0">
                <a:latin typeface="新細明體" pitchFamily="18" charset="-120"/>
              </a:rPr>
              <a:t>他也會挺身而出；</a:t>
            </a:r>
          </a:p>
          <a:p>
            <a:pPr marL="839788" lvl="1" indent="-495300" eaLnBrk="1" hangingPunct="1">
              <a:lnSpc>
                <a:spcPct val="140000"/>
              </a:lnSpc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若不相信小魯會挺身而出</a:t>
            </a:r>
            <a:r>
              <a:rPr lang="zh-TW" altLang="en-US" sz="2400" dirty="0" smtClean="0">
                <a:latin typeface="新細明體" pitchFamily="18" charset="-120"/>
              </a:rPr>
              <a:t>，則</a:t>
            </a:r>
            <a:r>
              <a:rPr lang="zh-TW" altLang="en-US" sz="2400" dirty="0" smtClean="0">
                <a:latin typeface="新細明體" pitchFamily="18" charset="-120"/>
              </a:rPr>
              <a:t>他也不會挺身而出。</a:t>
            </a:r>
          </a:p>
        </p:txBody>
      </p:sp>
      <p:pic>
        <p:nvPicPr>
          <p:cNvPr id="15365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3284538"/>
            <a:ext cx="3011487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468313" y="1412875"/>
            <a:ext cx="820737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2800" dirty="0"/>
              <a:t>某日出現了一頭凶猛老虎四處肆虐，撲殺兩人飼養的雞犬。小魯與小黑決定合力對抗老虎。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2800" dirty="0"/>
              <a:t>問題：他們是否會確實合作？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4C5E55-74E4-4BB9-B112-C0C8C5E3C0A0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7416800" cy="100965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保安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團體的形成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013700" cy="4483100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若小黑受老虎的凌虐，他會挺身一搏。</a:t>
            </a: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如果威脅是不定時的，族群內各個人便不會再獨居，會群居。</a:t>
            </a: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他們也會輪流站崗警戒，以減少個人遭受不定時侵害的機會。</a:t>
            </a: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他們更可能組成</a:t>
            </a:r>
            <a:r>
              <a:rPr lang="zh-TW" altLang="en-US" sz="2800" dirty="0" smtClean="0">
                <a:solidFill>
                  <a:srgbClr val="800000"/>
                </a:solidFill>
              </a:rPr>
              <a:t>保安團體</a:t>
            </a:r>
            <a:r>
              <a:rPr lang="zh-TW" altLang="en-US" sz="2800" dirty="0" smtClean="0"/>
              <a:t>（軍事團體）去和老虎搏鬥。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A9CB06-78F1-4B33-805A-309B8845FC4B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7427913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2.3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白搭便車者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341438"/>
            <a:ext cx="8280400" cy="2592387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威脅來自外緣時，居住在內部的人知道自己不會成為第一個受害對象，也知道外緣居民若能順利驅逐入侵者，他們也可同樣地受到保護。因此，他們可能不熱心參與族人的警戒與抗虎的工作。</a:t>
            </a:r>
          </a:p>
        </p:txBody>
      </p:sp>
      <p:graphicFrame>
        <p:nvGraphicFramePr>
          <p:cNvPr id="1026" name="Object 4"/>
          <p:cNvGraphicFramePr>
            <a:graphicFrameLocks/>
          </p:cNvGraphicFramePr>
          <p:nvPr>
            <p:ph sz="half" idx="2"/>
          </p:nvPr>
        </p:nvGraphicFramePr>
        <p:xfrm>
          <a:off x="4572000" y="4005263"/>
          <a:ext cx="4321175" cy="2613025"/>
        </p:xfrm>
        <a:graphic>
          <a:graphicData uri="http://schemas.openxmlformats.org/presentationml/2006/ole">
            <p:oleObj spid="_x0000_s1026" name="Microsoft Drawing" r:id="rId3" imgW="4244760" imgH="2368440" progId="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68313" y="3789363"/>
            <a:ext cx="4175125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2800">
                <a:latin typeface="新細明體" pitchFamily="18" charset="-120"/>
              </a:rPr>
              <a:t>這些稱人為</a:t>
            </a:r>
            <a:r>
              <a:rPr lang="zh-TW" altLang="en-US" sz="2800" b="1">
                <a:latin typeface="新細明體" pitchFamily="18" charset="-120"/>
              </a:rPr>
              <a:t>白搭便車者</a:t>
            </a:r>
            <a:r>
              <a:rPr lang="en-US" altLang="zh-TW" sz="2800">
                <a:latin typeface="新細明體" pitchFamily="18" charset="-120"/>
              </a:rPr>
              <a:t>(free rider)</a:t>
            </a:r>
            <a:r>
              <a:rPr lang="zh-TW" altLang="en-US" sz="2800">
                <a:latin typeface="新細明體" pitchFamily="18" charset="-120"/>
              </a:rPr>
              <a:t>，而他們的行為是</a:t>
            </a:r>
            <a:r>
              <a:rPr lang="zh-TW" altLang="en-US" sz="2800" b="1">
                <a:latin typeface="新細明體" pitchFamily="18" charset="-120"/>
              </a:rPr>
              <a:t>白搭便車 </a:t>
            </a:r>
            <a:r>
              <a:rPr lang="en-US" altLang="zh-TW" sz="2800">
                <a:latin typeface="新細明體" pitchFamily="18" charset="-120"/>
              </a:rPr>
              <a:t>(free riding)</a:t>
            </a:r>
            <a:r>
              <a:rPr lang="zh-TW" altLang="en-US" sz="2800">
                <a:latin typeface="新細明體" pitchFamily="18" charset="-120"/>
              </a:rPr>
              <a:t> 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60879C-FA33-4F31-B0E1-C60C33819662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白搭便車者問題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784"/>
            <a:ext cx="7488063" cy="4339754"/>
          </a:xfrm>
        </p:spPr>
        <p:txBody>
          <a:bodyPr/>
          <a:lstStyle/>
          <a:p>
            <a:pPr marL="571500" indent="-571500" eaLnBrk="1" hangingPunct="1">
              <a:lnSpc>
                <a:spcPct val="140000"/>
              </a:lnSpc>
            </a:pPr>
            <a:r>
              <a:rPr lang="zh-TW" altLang="en-US" sz="2800" dirty="0" smtClean="0">
                <a:solidFill>
                  <a:srgbClr val="660066"/>
                </a:solidFill>
              </a:rPr>
              <a:t>白搭便車者問題 </a:t>
            </a:r>
            <a:r>
              <a:rPr lang="en-US" altLang="zh-TW" sz="2800" dirty="0" smtClean="0">
                <a:solidFill>
                  <a:srgbClr val="660066"/>
                </a:solidFill>
              </a:rPr>
              <a:t>(Free Riding Problem)</a:t>
            </a:r>
            <a:r>
              <a:rPr lang="zh-TW" altLang="en-US" sz="2800" dirty="0" smtClean="0"/>
              <a:t> ：</a:t>
            </a:r>
          </a:p>
          <a:p>
            <a:pPr marL="839788" lvl="1" indent="-495300" eaLnBrk="1" hangingPunct="1">
              <a:lnSpc>
                <a:spcPct val="140000"/>
              </a:lnSpc>
              <a:buClr>
                <a:srgbClr val="135322"/>
              </a:buClr>
              <a:buSzTx/>
            </a:pPr>
            <a:r>
              <a:rPr lang="zh-TW" altLang="en-US" sz="2800" dirty="0" smtClean="0"/>
              <a:t>弊病：白搭</a:t>
            </a:r>
            <a:r>
              <a:rPr lang="zh-TW" altLang="en-US" sz="2800" dirty="0" smtClean="0"/>
              <a:t>便車者愈多，出力抵禦的人數便愈少，則族群戰勝入侵者的機會就愈低。</a:t>
            </a:r>
          </a:p>
          <a:p>
            <a:pPr marL="839788" lvl="1" indent="-495300" eaLnBrk="1" hangingPunct="1">
              <a:lnSpc>
                <a:spcPct val="140000"/>
              </a:lnSpc>
              <a:buClr>
                <a:srgbClr val="135322"/>
              </a:buClr>
              <a:buSzTx/>
            </a:pPr>
            <a:r>
              <a:rPr lang="zh-TW" altLang="en-US" sz="2800" dirty="0" smtClean="0"/>
              <a:t>原因：監督</a:t>
            </a:r>
            <a:r>
              <a:rPr lang="zh-TW" altLang="en-US" sz="2800" dirty="0" smtClean="0"/>
              <a:t>與監督成本。</a:t>
            </a:r>
          </a:p>
          <a:p>
            <a:pPr marL="839788" lvl="1" indent="-495300" eaLnBrk="1" hangingPunct="1">
              <a:lnSpc>
                <a:spcPct val="140000"/>
              </a:lnSpc>
              <a:buClr>
                <a:srgbClr val="135322"/>
              </a:buClr>
              <a:buSzTx/>
            </a:pPr>
            <a:r>
              <a:rPr lang="en-US" altLang="zh-TW" sz="2800" dirty="0" smtClean="0"/>
              <a:t>Olson</a:t>
            </a:r>
            <a:r>
              <a:rPr lang="zh-TW" altLang="en-US" sz="2800" dirty="0" smtClean="0"/>
              <a:t>定理：</a:t>
            </a:r>
            <a:r>
              <a:rPr lang="zh-TW" altLang="en-US" sz="2800" dirty="0" smtClean="0"/>
              <a:t>小</a:t>
            </a:r>
            <a:r>
              <a:rPr lang="zh-TW" altLang="en-US" sz="2800" dirty="0" smtClean="0"/>
              <a:t>團體，力量大。</a:t>
            </a:r>
          </a:p>
          <a:p>
            <a:pPr marL="571500" indent="-571500" eaLnBrk="1" hangingPunct="1">
              <a:lnSpc>
                <a:spcPct val="140000"/>
              </a:lnSpc>
            </a:pPr>
            <a:endParaRPr lang="en-US" altLang="zh-TW" sz="28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F69D4D-8BA9-4D15-B543-93187A390058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122239"/>
            <a:ext cx="7355160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克服白搭便車者問題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12777"/>
            <a:ext cx="7921129" cy="5184874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SzTx/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660066"/>
                </a:solidFill>
              </a:rPr>
              <a:t>耐心的</a:t>
            </a:r>
            <a:r>
              <a:rPr lang="zh-TW" altLang="en-US" sz="2800" dirty="0" smtClean="0">
                <a:solidFill>
                  <a:srgbClr val="660066"/>
                </a:solidFill>
              </a:rPr>
              <a:t>競賽</a:t>
            </a:r>
            <a:r>
              <a:rPr lang="zh-TW" altLang="en-US" sz="2800" dirty="0" smtClean="0"/>
              <a:t>：差異</a:t>
            </a:r>
            <a:r>
              <a:rPr lang="zh-TW" altLang="en-US" sz="2800" dirty="0" smtClean="0"/>
              <a:t>的機會</a:t>
            </a:r>
            <a:r>
              <a:rPr lang="zh-TW" altLang="en-US" sz="2800" dirty="0" smtClean="0"/>
              <a:t>成本</a:t>
            </a:r>
            <a:endParaRPr lang="zh-TW" altLang="en-US" sz="2800" dirty="0" smtClean="0"/>
          </a:p>
          <a:p>
            <a:pPr marL="858838" lvl="1" indent="-51435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該誰下車去指揮交通？</a:t>
            </a:r>
          </a:p>
          <a:p>
            <a:pPr marL="858838" lvl="1" indent="-51435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該誰整理凌亂的家？</a:t>
            </a:r>
          </a:p>
          <a:p>
            <a:pPr marL="858838" lvl="1" indent="-51435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該誰去陪哭慘了的小孫子？</a:t>
            </a:r>
          </a:p>
          <a:p>
            <a:pPr marL="571500" indent="-571500" eaLnBrk="1" hangingPunct="1">
              <a:lnSpc>
                <a:spcPct val="110000"/>
              </a:lnSpc>
              <a:buClr>
                <a:srgbClr val="135322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捐款的方式：</a:t>
            </a:r>
            <a:r>
              <a:rPr lang="zh-TW" altLang="en-US" sz="2800" dirty="0" smtClean="0">
                <a:solidFill>
                  <a:srgbClr val="660066"/>
                </a:solidFill>
              </a:rPr>
              <a:t>蓋廟與建教堂</a:t>
            </a:r>
            <a:endParaRPr lang="zh-TW" altLang="en-US" sz="2800" dirty="0" smtClean="0"/>
          </a:p>
          <a:p>
            <a:pPr marL="839788" lvl="1" indent="-495300" eaLnBrk="1" hangingPunct="1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捐獻箱</a:t>
            </a:r>
          </a:p>
          <a:p>
            <a:pPr marL="839788" lvl="1" indent="-495300" eaLnBrk="1" hangingPunct="1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爐</a:t>
            </a:r>
            <a:r>
              <a:rPr lang="zh-TW" altLang="en-US" sz="2400" dirty="0" smtClean="0"/>
              <a:t>主</a:t>
            </a:r>
            <a:r>
              <a:rPr lang="en-US" altLang="zh-TW" sz="2400" dirty="0" smtClean="0"/>
              <a:t>--</a:t>
            </a:r>
            <a:r>
              <a:rPr lang="zh-TW" altLang="en-US" sz="2400" dirty="0" smtClean="0"/>
              <a:t>頭家募款</a:t>
            </a:r>
            <a:r>
              <a:rPr lang="zh-TW" altLang="en-US" sz="2400" dirty="0" smtClean="0"/>
              <a:t>制</a:t>
            </a:r>
            <a:endParaRPr lang="en-US" altLang="zh-TW" sz="2400" dirty="0" smtClean="0"/>
          </a:p>
          <a:p>
            <a:pPr marL="490538" indent="-495300" eaLnBrk="1" hangingPunct="1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市場化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858838" lvl="1" indent="-514350" eaLnBrk="1" hangingPunct="1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芳名錄</a:t>
            </a:r>
          </a:p>
          <a:p>
            <a:pPr marL="858838" lvl="1" indent="-514350" eaLnBrk="1" hangingPunct="1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光</a:t>
            </a:r>
            <a:r>
              <a:rPr lang="zh-TW" altLang="en-US" sz="2400" dirty="0" smtClean="0"/>
              <a:t>明燈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60A9F7-6F0F-4D17-868B-3F9F2EAB1712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FF0000"/>
                </a:solidFill>
              </a:rPr>
              <a:t>三、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互保組織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8D1504-CA90-4AD2-A5D3-EF389ABD9E05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傳統的差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序格局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7920038" cy="5256213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</a:pPr>
            <a:r>
              <a:rPr lang="zh-TW" altLang="en-US" sz="2800" dirty="0" smtClean="0"/>
              <a:t>費孝通稱依血緣關係的遠近而形成的人際關係的脈絡為</a:t>
            </a:r>
            <a:r>
              <a:rPr lang="zh-TW" altLang="en-US" sz="2800" b="1" dirty="0" smtClean="0">
                <a:solidFill>
                  <a:srgbClr val="660066"/>
                </a:solidFill>
              </a:rPr>
              <a:t>差序格局</a:t>
            </a:r>
            <a:r>
              <a:rPr lang="zh-TW" altLang="en-US" sz="2800" dirty="0" smtClean="0"/>
              <a:t>。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血緣最親近，往往也居住在附近。但只對不幸事件有幫助。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小天災時，親族可伸出援手。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大天災發生的頻率較低，鄉親尚可幫助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鄰居也屬於差序格局的一環</a:t>
            </a:r>
            <a:r>
              <a:rPr lang="zh-TW" altLang="en-US" sz="2800" dirty="0" smtClean="0"/>
              <a:t>。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A9101C-49B7-4F3A-93D6-29D606A14AE4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168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3.2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差序格局如何維繫？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12875"/>
            <a:ext cx="7559675" cy="5256213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/>
              <a:t>天災發生時，受害者向遠親求助時是否會遭到拒絕？</a:t>
            </a:r>
          </a:p>
          <a:p>
            <a:pPr eaLnBrk="1" hangingPunct="1">
              <a:lnSpc>
                <a:spcPct val="130000"/>
              </a:lnSpc>
            </a:pPr>
            <a:r>
              <a:rPr lang="zh-TW" altLang="en-US" sz="2800" dirty="0" smtClean="0"/>
              <a:t>如果自為的人不會在必要時伸出援手，整個保險制度不就要崩潰嗎？</a:t>
            </a:r>
          </a:p>
          <a:p>
            <a:pPr eaLnBrk="1" hangingPunct="1">
              <a:lnSpc>
                <a:spcPct val="130000"/>
              </a:lnSpc>
            </a:pPr>
            <a:r>
              <a:rPr lang="zh-TW" altLang="en-US" sz="2800" dirty="0" smtClean="0"/>
              <a:t>究竟初民社會又採取什麼辦法來使相互保險順利運作的呢？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59B9BA-4DFE-4FC6-8487-70B983920024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7543800" cy="1106487"/>
          </a:xfrm>
        </p:spPr>
        <p:txBody>
          <a:bodyPr/>
          <a:lstStyle/>
          <a:p>
            <a:pPr algn="ctr" eaLnBrk="1" hangingPunct="1"/>
            <a:r>
              <a:rPr lang="zh-TW" altLang="en-US" sz="4400" dirty="0" smtClean="0">
                <a:solidFill>
                  <a:srgbClr val="660066"/>
                </a:solidFill>
              </a:rPr>
              <a:t>內容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5984" y="1857364"/>
            <a:ext cx="6048375" cy="4141788"/>
          </a:xfrm>
        </p:spPr>
        <p:txBody>
          <a:bodyPr/>
          <a:lstStyle/>
          <a:p>
            <a:pPr marL="571500" indent="-571500" eaLnBrk="1" hangingPunct="1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一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、　初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民社會</a:t>
            </a:r>
          </a:p>
          <a:p>
            <a:pPr marL="571500" indent="-571500" eaLnBrk="1" hangingPunct="1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二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、　保安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團體</a:t>
            </a:r>
          </a:p>
          <a:p>
            <a:pPr marL="571500" indent="-571500" eaLnBrk="1" hangingPunct="1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三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、　互保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組織</a:t>
            </a:r>
          </a:p>
          <a:p>
            <a:pPr marL="571500" indent="-571500" eaLnBrk="1" hangingPunct="1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四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、　永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續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生存</a:t>
            </a:r>
            <a:endParaRPr lang="en-US" altLang="zh-TW" sz="3600" dirty="0" smtClean="0">
              <a:solidFill>
                <a:srgbClr val="FF0000"/>
              </a:solidFill>
              <a:latin typeface="+mn-ea"/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五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、　公共</a:t>
            </a:r>
            <a:r>
              <a:rPr lang="zh-TW" altLang="en-US" sz="3600" dirty="0" smtClean="0">
                <a:solidFill>
                  <a:srgbClr val="FF0000"/>
                </a:solidFill>
                <a:latin typeface="+mn-ea"/>
              </a:rPr>
              <a:t>建設</a:t>
            </a:r>
            <a:endParaRPr lang="zh-TW" altLang="en-US" sz="3600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5297D4-2568-46A5-B70B-790AE05750B0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7427913" cy="93662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3.3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禮尚往來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064500" cy="5040313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藉著互贈禮物瞭解對方的態度，從而認識那些遠親或鄉親在自己需要幫助時會伸出援手。</a:t>
            </a: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藉著</a:t>
            </a:r>
            <a:r>
              <a:rPr lang="zh-TW" altLang="en-US" sz="2800" dirty="0" smtClean="0"/>
              <a:t>互贈禮物增進感情。雙方感情存量愈大，愈能相信對方在自己需要幫助時會伸出援手。</a:t>
            </a: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完整</a:t>
            </a:r>
            <a:r>
              <a:rPr lang="zh-TW" altLang="en-US" sz="2800" dirty="0" smtClean="0"/>
              <a:t>的送禮程序包括收禮與回禮。</a:t>
            </a: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/>
              <a:t>禮物中藏有惡靈？</a:t>
            </a: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/>
              <a:t>太上貴德，其次務施報。禮尚往來。往而不來，非禮也；來而不往，亦非禮也。人有禮則安，無禮則危。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FE2470-3E32-4C86-944B-48F7E36F0A88}" type="slidenum">
              <a:rPr lang="zh-TW" altLang="en-US"/>
              <a:pPr/>
              <a:t>21</a:t>
            </a:fld>
            <a:endParaRPr lang="en-US" altLang="zh-TW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3.4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制度的搭配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6792"/>
            <a:ext cx="7992119" cy="4824958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/>
              <a:t>當一個族群有能力不對某些特定人提供服務時，我們稱此族群在提供該項服務上具有</a:t>
            </a:r>
            <a:r>
              <a:rPr lang="zh-TW" altLang="en-US" sz="2800" b="1" dirty="0" smtClean="0"/>
              <a:t>排他能力</a:t>
            </a:r>
            <a:r>
              <a:rPr lang="zh-TW" altLang="en-US" sz="2800" dirty="0" smtClean="0"/>
              <a:t>。</a:t>
            </a:r>
          </a:p>
          <a:p>
            <a:pPr lvl="1" eaLnBrk="1" hangingPunct="1">
              <a:lnSpc>
                <a:spcPct val="130000"/>
              </a:lnSpc>
            </a:pPr>
            <a:r>
              <a:rPr lang="zh-TW" altLang="en-US" sz="2800" dirty="0" smtClean="0"/>
              <a:t>一個合作的族群，不僅提供個人免受外來入侵者的掠奪，還提供給個人免於天災的肆虐。</a:t>
            </a:r>
          </a:p>
          <a:p>
            <a:pPr lvl="1" eaLnBrk="1" hangingPunct="1">
              <a:lnSpc>
                <a:spcPct val="130000"/>
              </a:lnSpc>
            </a:pPr>
            <a:r>
              <a:rPr lang="zh-TW" altLang="en-US" sz="2800" dirty="0" smtClean="0"/>
              <a:t>只要天災的肆虐會危及個人生命或全部財物，族群就可利用提供後項服務的排他能力，來解決保安團體所遭遇的白搭便車者問題。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B89F89-7769-4119-BB00-0730D0FE3186}" type="slidenum">
              <a:rPr lang="zh-TW" altLang="en-US"/>
              <a:pPr/>
              <a:t>22</a:t>
            </a:fld>
            <a:endParaRPr lang="en-US" altLang="zh-TW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27168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5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傳統的瓦解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7931150" cy="4357687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市場發展瓦解了差序格局？</a:t>
            </a:r>
          </a:p>
          <a:p>
            <a:pPr lvl="1" eaLnBrk="1" hangingPunct="1"/>
            <a:r>
              <a:rPr lang="zh-TW" altLang="en-US" sz="2800" dirty="0" smtClean="0"/>
              <a:t>醫院與救護車</a:t>
            </a:r>
            <a:endParaRPr lang="en-US" altLang="zh-TW" sz="2800" dirty="0" smtClean="0"/>
          </a:p>
          <a:p>
            <a:pPr lvl="1" eaLnBrk="1" hangingPunct="1"/>
            <a:r>
              <a:rPr lang="zh-TW" altLang="en-US" sz="2800" dirty="0" smtClean="0"/>
              <a:t>老人居家照顧、外勞看護</a:t>
            </a:r>
            <a:endParaRPr lang="en-US" altLang="zh-TW" sz="2800" dirty="0" smtClean="0"/>
          </a:p>
          <a:p>
            <a:pPr lvl="1" eaLnBrk="1" hangingPunct="1"/>
            <a:r>
              <a:rPr lang="zh-TW" altLang="en-US" sz="2800" dirty="0" smtClean="0"/>
              <a:t>傷殘救濟</a:t>
            </a:r>
          </a:p>
          <a:p>
            <a:pPr marL="514350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社會</a:t>
            </a:r>
            <a:r>
              <a:rPr lang="zh-TW" altLang="en-US" sz="2800" dirty="0" smtClean="0"/>
              <a:t>的緊急老年救難和社會工作</a:t>
            </a:r>
            <a:r>
              <a:rPr lang="zh-TW" altLang="en-US" sz="2800" dirty="0" smtClean="0"/>
              <a:t>系統。</a:t>
            </a:r>
            <a:endParaRPr lang="zh-TW" altLang="en-US" sz="2800" dirty="0" smtClean="0"/>
          </a:p>
          <a:p>
            <a:pPr lvl="1" eaLnBrk="1" hangingPunct="1"/>
            <a:endParaRPr lang="zh-TW" altLang="en-US" sz="2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8F1901-06B8-47CB-BF0C-81D8051CB764}" type="slidenum">
              <a:rPr lang="zh-TW" altLang="en-US"/>
              <a:pPr/>
              <a:t>23</a:t>
            </a:fld>
            <a:endParaRPr lang="en-US" altLang="zh-TW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FF0000"/>
                </a:solidFill>
              </a:rPr>
              <a:t>四、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永續生存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73950F-9F48-4F4D-9D8B-8CC3064499D1}" type="slidenum">
              <a:rPr lang="zh-TW" altLang="en-US"/>
              <a:pPr/>
              <a:t>24</a:t>
            </a:fld>
            <a:endParaRPr lang="en-US" altLang="zh-TW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再生資源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的限制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888315" cy="2016125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食物來自河水、野雞、五穀、果實等；居住材料來自樹幹、茅草、泥土等。在一定的生產能力下，這些資源的再生能力便將限制初民的人口數量。</a:t>
            </a:r>
          </a:p>
          <a:p>
            <a:pPr marL="571500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制定利用自然資源的方式：</a:t>
            </a:r>
            <a:r>
              <a:rPr lang="en-US" altLang="zh-TW" sz="2400" dirty="0" smtClean="0">
                <a:solidFill>
                  <a:srgbClr val="660066"/>
                </a:solidFill>
                <a:latin typeface="新細明體" pitchFamily="18" charset="-120"/>
              </a:rPr>
              <a:t>《</a:t>
            </a:r>
            <a:r>
              <a:rPr lang="zh-TW" altLang="en-US" sz="2400" dirty="0" smtClean="0">
                <a:solidFill>
                  <a:srgbClr val="660066"/>
                </a:solidFill>
                <a:latin typeface="新細明體" pitchFamily="18" charset="-120"/>
              </a:rPr>
              <a:t>荀子．王制</a:t>
            </a:r>
            <a:r>
              <a:rPr lang="en-US" altLang="zh-TW" sz="2400" dirty="0" smtClean="0">
                <a:solidFill>
                  <a:srgbClr val="660066"/>
                </a:solidFill>
                <a:latin typeface="新細明體" pitchFamily="18" charset="-120"/>
              </a:rPr>
              <a:t>》</a:t>
            </a:r>
            <a:r>
              <a:rPr lang="zh-TW" altLang="en-US" sz="2400" dirty="0" smtClean="0">
                <a:solidFill>
                  <a:srgbClr val="660066"/>
                </a:solidFill>
                <a:latin typeface="新細明體" pitchFamily="18" charset="-120"/>
              </a:rPr>
              <a:t>。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285852" y="3500438"/>
            <a:ext cx="7072362" cy="29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草木榮華滋碩之時，則斧斤不入山林，不夭其生，不絕其長也；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黿鼉鰍鱣孕別之時，網罟毒藥不入澤，不夭其生，不絕其長也；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春耕、夏耘、秋收、冬藏，四者不失時，故五穀不絕，而百姓有餘食也；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33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汙池、淵沼、川澤，謹其時禁，故魚鱉代多，而百姓有餘用也；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斬伐、長養，不失其時，故山林不童，而百姓有餘材也。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2B7653-090F-4150-85BD-67FA2EC11ACA}" type="slidenum">
              <a:rPr lang="zh-TW" altLang="en-US"/>
              <a:pPr/>
              <a:t>25</a:t>
            </a:fld>
            <a:endParaRPr lang="en-US" altLang="zh-TW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資源的爭奪 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43050"/>
            <a:ext cx="7818464" cy="4810138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Char char="u"/>
            </a:pPr>
            <a:r>
              <a:rPr lang="zh-TW" altLang="en-US" sz="2800" dirty="0" smtClean="0">
                <a:latin typeface="新細明體" pitchFamily="18" charset="-120"/>
              </a:rPr>
              <a:t>當族群人口不斷增多時，爭奪的事件便會逐漸出現。</a:t>
            </a:r>
          </a:p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Char char="u"/>
            </a:pPr>
            <a:r>
              <a:rPr lang="en-US" altLang="zh-TW" sz="2800" dirty="0" smtClean="0">
                <a:solidFill>
                  <a:srgbClr val="660066"/>
                </a:solidFill>
                <a:latin typeface="新細明體" pitchFamily="18" charset="-120"/>
              </a:rPr>
              <a:t>《</a:t>
            </a:r>
            <a:r>
              <a:rPr lang="zh-TW" altLang="en-US" sz="2800" dirty="0" smtClean="0">
                <a:solidFill>
                  <a:srgbClr val="660066"/>
                </a:solidFill>
                <a:latin typeface="新細明體" pitchFamily="18" charset="-120"/>
              </a:rPr>
              <a:t>韓非子．五蠹</a:t>
            </a:r>
            <a:r>
              <a:rPr lang="en-US" altLang="zh-TW" sz="2800" dirty="0" smtClean="0">
                <a:solidFill>
                  <a:srgbClr val="660066"/>
                </a:solidFill>
                <a:latin typeface="新細明體" pitchFamily="18" charset="-120"/>
              </a:rPr>
              <a:t>》: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古者，丈夫不耕，草木之實足食也；婦人不織，禽獸之皮足衣也。不事力而養足，人民少而財有餘，故民不爭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今人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有五子不為多，子又有五子，大父未死而有二十五孫。是以人民眾而貨財寡，世力勞而供養薄，故民爭。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DE2BFB-11CB-4546-800D-DD2A7641DA09}" type="slidenum">
              <a:rPr lang="zh-TW" altLang="en-US"/>
              <a:pPr/>
              <a:t>26</a:t>
            </a:fld>
            <a:endParaRPr lang="en-US" altLang="zh-TW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561262" cy="93662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  <a:ea typeface="+mn-ea"/>
              </a:rPr>
              <a:t>4.3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蘭嶼雅美族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5175257" cy="3516322"/>
          </a:xfrm>
        </p:spPr>
        <p:txBody>
          <a:bodyPr/>
          <a:lstStyle/>
          <a:p>
            <a:pPr marL="400050" indent="-40005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n"/>
            </a:pPr>
            <a:r>
              <a:rPr lang="zh-TW" altLang="en-US" sz="2400" dirty="0" smtClean="0">
                <a:latin typeface="新細明體" pitchFamily="18" charset="-120"/>
              </a:rPr>
              <a:t>傳統生活方式、自然資源與再生能力、族群人口數三變數經長期調適終達平衡境界。</a:t>
            </a:r>
          </a:p>
          <a:p>
            <a:pPr marL="400050" indent="-400050" eaLnBrk="1" hangingPunct="1">
              <a:buSzTx/>
              <a:buFont typeface="Wingdings" pitchFamily="2" charset="2"/>
              <a:buChar char="n"/>
            </a:pPr>
            <a:r>
              <a:rPr lang="zh-TW" altLang="en-US" sz="2400" dirty="0" smtClean="0">
                <a:latin typeface="新細明體" pitchFamily="18" charset="-120"/>
              </a:rPr>
              <a:t>蘭嶼雅美族在光復前一直維持在</a:t>
            </a:r>
            <a:r>
              <a:rPr lang="en-US" altLang="zh-TW" sz="2400" dirty="0" smtClean="0">
                <a:latin typeface="新細明體" pitchFamily="18" charset="-120"/>
              </a:rPr>
              <a:t>1400--1700</a:t>
            </a:r>
            <a:r>
              <a:rPr lang="zh-TW" altLang="en-US" sz="2400" dirty="0" smtClean="0">
                <a:latin typeface="新細明體" pitchFamily="18" charset="-120"/>
              </a:rPr>
              <a:t>人，承襲傳統飛魚文化與生活方式。光復後，新式醫藥及衛生觀念介入，人口成長到</a:t>
            </a:r>
            <a:r>
              <a:rPr lang="en-US" altLang="zh-TW" sz="2400" dirty="0" smtClean="0">
                <a:latin typeface="新細明體" pitchFamily="18" charset="-120"/>
              </a:rPr>
              <a:t>3000</a:t>
            </a:r>
            <a:r>
              <a:rPr lang="zh-TW" altLang="en-US" sz="2400" dirty="0" smtClean="0">
                <a:latin typeface="新細明體" pitchFamily="18" charset="-120"/>
              </a:rPr>
              <a:t>人。</a:t>
            </a:r>
          </a:p>
        </p:txBody>
      </p:sp>
      <p:pic>
        <p:nvPicPr>
          <p:cNvPr id="30725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341438"/>
            <a:ext cx="273685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28596" y="4143380"/>
            <a:ext cx="5032382" cy="1738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71500" marR="0" lvl="0" indent="-5715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雅美族的未來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</a:p>
          <a:p>
            <a:pPr marL="839788" marR="0" lvl="1" indent="-4953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13532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回到少於兩千人的人口數</a:t>
            </a:r>
          </a:p>
          <a:p>
            <a:pPr marL="839788" marR="0" lvl="1" indent="-4953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13532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改變整個傳統生活方式</a:t>
            </a:r>
          </a:p>
          <a:p>
            <a:pPr marL="839788" marR="0" lvl="1" indent="-4953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13532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更低度生活水平下堅持傳統。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9F541A-4BE6-48EC-ABA7-96B6CF641A82}" type="slidenum">
              <a:rPr lang="zh-TW" altLang="en-US"/>
              <a:pPr/>
              <a:t>27</a:t>
            </a:fld>
            <a:endParaRPr lang="en-US" altLang="zh-TW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FF0000"/>
                </a:solidFill>
              </a:rPr>
              <a:t>五、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公共建設</a:t>
            </a:r>
            <a:endParaRPr lang="zh-TW" altLang="en-US" dirty="0" smtClean="0">
              <a:solidFill>
                <a:srgbClr val="FF0000"/>
              </a:solidFill>
              <a:latin typeface="新細明體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80312" y="260648"/>
            <a:ext cx="1584176" cy="205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rgbClr val="0070C0"/>
                </a:solidFill>
                <a:latin typeface="+mn-ea"/>
                <a:ea typeface="+mn-ea"/>
              </a:rPr>
              <a:t>一、村落的公共建設</a:t>
            </a:r>
            <a:endParaRPr lang="en-US" altLang="zh-TW" sz="1200" dirty="0" smtClean="0">
              <a:solidFill>
                <a:srgbClr val="0070C0"/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二、鄉村的人情關係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三、現代的公共建設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四、國防個案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五、教育個案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新細明體" pitchFamily="18" charset="-120"/>
              </a:rPr>
              <a:t>六、政府提供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新細明體" pitchFamily="18" charset="-120"/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七、政府收入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八、市場化問題</a:t>
            </a: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548213-6675-4E89-8623-59F0FF096DB1}" type="slidenum">
              <a:rPr lang="zh-TW" altLang="en-US"/>
              <a:pPr/>
              <a:t>28</a:t>
            </a:fld>
            <a:endParaRPr lang="en-US" altLang="zh-TW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786482"/>
          </a:xfrm>
        </p:spPr>
        <p:txBody>
          <a:bodyPr/>
          <a:lstStyle/>
          <a:p>
            <a:pPr eaLnBrk="1" hangingPunct="1"/>
            <a:r>
              <a:rPr lang="en-US" altLang="zh-TW" sz="4000" dirty="0" smtClean="0"/>
              <a:t>5.1 </a:t>
            </a:r>
            <a:r>
              <a:rPr lang="zh-TW" altLang="en-US" sz="4000" dirty="0" smtClean="0"/>
              <a:t> 小徑的形成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39552" y="1124744"/>
            <a:ext cx="741682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某日，某村落有人登高眺望時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，發現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在村落附近有一處清泉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。</a:t>
            </a:r>
            <a:endParaRPr lang="en-US" altLang="zh-TW" sz="2400" dirty="0" smtClean="0">
              <a:latin typeface="全真顏體" pitchFamily="49" charset="-120"/>
              <a:ea typeface="全真顏體" pitchFamily="49" charset="-120"/>
            </a:endParaRPr>
          </a:p>
          <a:p>
            <a:pPr defTabSz="762000"/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第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二天，他橫過該清泉與村落之間的一片樹林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，  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到清泉提了一桶水回村落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。他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折斷了些樹枝，也踏扁了一些草。</a:t>
            </a:r>
          </a:p>
          <a:p>
            <a:pPr defTabSz="762000"/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第三天，他的一些鄰人選擇跟隨他的足跡去提水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，因為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鄰人認為走這條路較找條新路可以少折一些樹枝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，儘管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少折的數量並不太多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。</a:t>
            </a:r>
            <a:endParaRPr lang="en-US" altLang="zh-TW" sz="2400" dirty="0" smtClean="0">
              <a:latin typeface="全真顏體" pitchFamily="49" charset="-120"/>
              <a:ea typeface="全真顏體" pitchFamily="49" charset="-120"/>
            </a:endParaRPr>
          </a:p>
          <a:p>
            <a:pPr defTabSz="762000"/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取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水途中，鄰人也折斷了些樹枝，也踏扁了一些草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。於是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，選擇此小徑與另行找條新路間的利益差距</a:t>
            </a:r>
            <a:r>
              <a:rPr lang="zh-TW" altLang="en-US" sz="2400" dirty="0" smtClean="0">
                <a:latin typeface="全真顏體" pitchFamily="49" charset="-120"/>
                <a:ea typeface="全真顏體" pitchFamily="49" charset="-120"/>
              </a:rPr>
              <a:t>，逐漸</a:t>
            </a:r>
            <a:r>
              <a:rPr lang="zh-TW" altLang="en-US" sz="2400" dirty="0">
                <a:latin typeface="全真顏體" pitchFamily="49" charset="-120"/>
                <a:ea typeface="全真顏體" pitchFamily="49" charset="-120"/>
              </a:rPr>
              <a:t>因走過的人數增加而擴大。</a:t>
            </a:r>
          </a:p>
          <a:p>
            <a:pPr defTabSz="762000"/>
            <a:r>
              <a:rPr lang="zh-TW" altLang="en-US" sz="2400" dirty="0">
                <a:latin typeface="全真海報體" pitchFamily="49" charset="-120"/>
                <a:ea typeface="全真海報體" pitchFamily="49" charset="-120"/>
              </a:rPr>
              <a:t>經過一段時日，樹林終於被走出一條成形的小徑。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8D1504-CA90-4AD2-A5D3-EF389ABD9E05}" type="slidenum">
              <a:rPr lang="zh-TW" altLang="en-US"/>
              <a:pPr/>
              <a:t>29</a:t>
            </a:fld>
            <a:endParaRPr lang="en-US" altLang="zh-TW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7499176" cy="78648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5.2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民間標會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323528" y="1124744"/>
            <a:ext cx="4104456" cy="5491782"/>
          </a:xfrm>
        </p:spPr>
        <p:txBody>
          <a:bodyPr/>
          <a:lstStyle/>
          <a:p>
            <a:pPr algn="just" defTabSz="762000"/>
            <a:r>
              <a:rPr lang="zh-TW" altLang="en-US" sz="2800" b="1" dirty="0" smtClean="0">
                <a:latin typeface="+mn-ea"/>
              </a:rPr>
              <a:t>共議的人際網路</a:t>
            </a:r>
            <a:r>
              <a:rPr lang="zh-TW" altLang="en-US" sz="2800" dirty="0" smtClean="0">
                <a:latin typeface="+mn-ea"/>
              </a:rPr>
              <a:t>：</a:t>
            </a:r>
            <a:endParaRPr lang="en-US" altLang="zh-TW" sz="2800" dirty="0" smtClean="0">
              <a:latin typeface="+mn-ea"/>
            </a:endParaRPr>
          </a:p>
          <a:p>
            <a:pPr indent="15875" algn="just" defTabSz="762000">
              <a:buNone/>
            </a:pPr>
            <a:r>
              <a:rPr lang="zh-TW" altLang="en-US" sz="2400" dirty="0" smtClean="0">
                <a:latin typeface="+mn-ea"/>
              </a:rPr>
              <a:t>仕紳雖獲得其他四位村民，但僅是個人對他人關係的四分之一。在共議下，每一個人都得考慮到其他人的信任關係。</a:t>
            </a:r>
            <a:endParaRPr lang="en-US" altLang="zh-TW" sz="2400" dirty="0" smtClean="0">
              <a:latin typeface="+mn-ea"/>
            </a:endParaRPr>
          </a:p>
          <a:p>
            <a:pPr indent="15875" algn="just" defTabSz="762000">
              <a:buNone/>
            </a:pPr>
            <a:endParaRPr lang="zh-TW" altLang="en-US" sz="2400" dirty="0" smtClean="0">
              <a:latin typeface="+mn-ea"/>
            </a:endParaRPr>
          </a:p>
          <a:p>
            <a:pPr algn="just" defTabSz="762000"/>
            <a:r>
              <a:rPr lang="zh-TW" altLang="en-US" sz="2800" b="1" dirty="0" smtClean="0">
                <a:latin typeface="+mn-ea"/>
              </a:rPr>
              <a:t>仕紳出面的單線網路</a:t>
            </a:r>
            <a:r>
              <a:rPr lang="zh-TW" altLang="en-US" sz="2800" dirty="0" smtClean="0">
                <a:latin typeface="+mn-ea"/>
              </a:rPr>
              <a:t>：</a:t>
            </a:r>
            <a:r>
              <a:rPr lang="zh-TW" altLang="en-US" sz="2400" dirty="0" smtClean="0">
                <a:latin typeface="+mn-ea"/>
              </a:rPr>
              <a:t>在仕紳出面情況下，原本複雜的、缺乏互信的人際網路可以簡化為個別村民與仕紳間的單線關係。</a:t>
            </a:r>
          </a:p>
          <a:p>
            <a:endParaRPr lang="zh-TW" altLang="en-US" sz="2400" dirty="0">
              <a:latin typeface="+mn-ea"/>
            </a:endParaRPr>
          </a:p>
        </p:txBody>
      </p:sp>
      <p:graphicFrame>
        <p:nvGraphicFramePr>
          <p:cNvPr id="65538" name="Object 2"/>
          <p:cNvGraphicFramePr>
            <a:graphicFrameLocks/>
          </p:cNvGraphicFramePr>
          <p:nvPr/>
        </p:nvGraphicFramePr>
        <p:xfrm>
          <a:off x="4788024" y="260648"/>
          <a:ext cx="3082925" cy="3319462"/>
        </p:xfrm>
        <a:graphic>
          <a:graphicData uri="http://schemas.openxmlformats.org/presentationml/2006/ole">
            <p:oleObj spid="_x0000_s30722" name="Microsoft Drawing" r:id="rId3" imgW="1758600" imgH="1747800" progId="">
              <p:embed/>
            </p:oleObj>
          </a:graphicData>
        </a:graphic>
      </p:graphicFrame>
      <p:graphicFrame>
        <p:nvGraphicFramePr>
          <p:cNvPr id="65539" name="Object 3"/>
          <p:cNvGraphicFramePr>
            <a:graphicFrameLocks/>
          </p:cNvGraphicFramePr>
          <p:nvPr/>
        </p:nvGraphicFramePr>
        <p:xfrm>
          <a:off x="4932040" y="3789040"/>
          <a:ext cx="3312368" cy="2852936"/>
        </p:xfrm>
        <a:graphic>
          <a:graphicData uri="http://schemas.openxmlformats.org/presentationml/2006/ole">
            <p:oleObj spid="_x0000_s30723" name="Microsoft Drawing" r:id="rId4" imgW="1768320" imgH="1738080" progId="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1FF668-C2CB-49B7-AC77-16A4915B28E6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FF0000"/>
                </a:solidFill>
              </a:rPr>
              <a:t>一、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初民社會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8D1504-CA90-4AD2-A5D3-EF389ABD9E05}" type="slidenum">
              <a:rPr lang="zh-TW" altLang="en-US"/>
              <a:pPr/>
              <a:t>30</a:t>
            </a:fld>
            <a:endParaRPr lang="en-US" altLang="zh-TW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7499176" cy="78648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7030A0"/>
                </a:solidFill>
                <a:latin typeface="+mn-lt"/>
                <a:ea typeface="+mn-ea"/>
              </a:rPr>
              <a:t>5.3 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  <a:ea typeface="+mn-ea"/>
              </a:rPr>
              <a:t>仕紳的協調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4744"/>
            <a:ext cx="7416626" cy="5544345"/>
          </a:xfrm>
        </p:spPr>
        <p:txBody>
          <a:bodyPr/>
          <a:lstStyle/>
          <a:p>
            <a:pPr algn="just" defTabSz="762000"/>
            <a:r>
              <a:rPr lang="zh-TW" altLang="en-US" sz="2800" dirty="0" smtClean="0">
                <a:latin typeface="+mn-ea"/>
              </a:rPr>
              <a:t>民間標會為多數村民參與使用，是一個鄉土公共建設的例子。</a:t>
            </a:r>
          </a:p>
          <a:p>
            <a:pPr algn="just" defTabSz="762000"/>
            <a:r>
              <a:rPr lang="zh-TW" altLang="en-US" sz="2800" dirty="0" smtClean="0">
                <a:latin typeface="+mn-ea"/>
              </a:rPr>
              <a:t>在民間標會中，除了會首可以借到一筆無息的金錢外，參與的「會腳」也可因成功組織而分享合作利得。</a:t>
            </a:r>
          </a:p>
          <a:p>
            <a:pPr algn="just" defTabSz="762000"/>
            <a:r>
              <a:rPr lang="zh-TW" altLang="en-US" sz="2800" dirty="0" smtClean="0">
                <a:latin typeface="+mn-ea"/>
              </a:rPr>
              <a:t>仕紳的居中協調並非以直接的金錢利益為目標；民間標會的會首則是以金錢利益為目的在居中協調。 </a:t>
            </a:r>
          </a:p>
          <a:p>
            <a:pPr algn="just" defTabSz="762000"/>
            <a:r>
              <a:rPr lang="zh-TW" altLang="en-US" sz="2800" dirty="0" smtClean="0">
                <a:latin typeface="+mn-ea"/>
              </a:rPr>
              <a:t>與重修橋樑同樣地，會首利用村民對他的信任，將複雜的信任網路簡化成他與個別村民的單線關係。</a:t>
            </a:r>
            <a:endParaRPr lang="zh-TW" altLang="en-US" sz="2800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7A944E-4F68-4F3F-891E-7944E1D8BF37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513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1.1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制度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808"/>
            <a:ext cx="7561212" cy="4033242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新細明體" pitchFamily="18" charset="-120"/>
              </a:rPr>
              <a:t>制度：一套人群遵守的行為規則。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經濟制度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  <a:r>
              <a:rPr lang="zh-TW" altLang="en-US" sz="2800" dirty="0" smtClean="0">
                <a:latin typeface="新細明體" pitchFamily="18" charset="-120"/>
              </a:rPr>
              <a:t>市場、貨幣、工廠。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政治制度：法律、科舉、選舉。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社會制度：</a:t>
            </a:r>
            <a:r>
              <a:rPr lang="zh-TW" altLang="en-US" sz="2800" dirty="0" smtClean="0">
                <a:latin typeface="新細明體" pitchFamily="18" charset="-120"/>
              </a:rPr>
              <a:t>婚嫁。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30000"/>
              </a:lnSpc>
              <a:buClr>
                <a:srgbClr val="135322"/>
              </a:buClr>
              <a:buSzTx/>
              <a:buFont typeface="Wingdings" pitchFamily="2" charset="2"/>
              <a:buChar char="u"/>
            </a:pPr>
            <a:r>
              <a:rPr lang="zh-TW" altLang="en-US" sz="2800" dirty="0" smtClean="0">
                <a:latin typeface="新細明體" pitchFamily="18" charset="-120"/>
              </a:rPr>
              <a:t>制度、法令、法律不同。</a:t>
            </a:r>
          </a:p>
          <a:p>
            <a:pPr marL="571500" indent="-571500" eaLnBrk="1" hangingPunct="1">
              <a:lnSpc>
                <a:spcPct val="130000"/>
              </a:lnSpc>
              <a:buFont typeface="Wingdings" pitchFamily="2" charset="2"/>
              <a:buNone/>
            </a:pPr>
            <a:endParaRPr lang="zh-TW" altLang="en-US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5E4AED-4E1C-4D3B-84C2-76733611B86C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1.2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制度研究的</a:t>
            </a:r>
            <a:r>
              <a:rPr lang="zh-TW" altLang="en-US" sz="4000" dirty="0" smtClean="0">
                <a:latin typeface="新細明體" pitchFamily="18" charset="-120"/>
              </a:rPr>
              <a:t>議題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12776"/>
            <a:ext cx="7777113" cy="5111849"/>
          </a:xfrm>
        </p:spPr>
        <p:txBody>
          <a:bodyPr/>
          <a:lstStyle/>
          <a:p>
            <a:pPr marL="490538" indent="-495300" eaLnBrk="1" hangingPunct="1">
              <a:lnSpc>
                <a:spcPct val="14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制度的</a:t>
            </a:r>
            <a:r>
              <a:rPr lang="zh-TW" altLang="en-US" sz="3200" dirty="0" smtClean="0">
                <a:latin typeface="新細明體" pitchFamily="18" charset="-120"/>
              </a:rPr>
              <a:t>形成與演進。</a:t>
            </a:r>
            <a:endParaRPr lang="zh-TW" altLang="en-US" sz="3200" dirty="0" smtClean="0">
              <a:latin typeface="新細明體" pitchFamily="18" charset="-120"/>
            </a:endParaRPr>
          </a:p>
          <a:p>
            <a:pPr marL="490538" indent="-495300" eaLnBrk="1" hangingPunct="1">
              <a:lnSpc>
                <a:spcPct val="14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制度對日常生活的影響。</a:t>
            </a:r>
            <a:endParaRPr lang="zh-TW" altLang="en-US" sz="3200" dirty="0" smtClean="0">
              <a:latin typeface="新細明體" pitchFamily="18" charset="-120"/>
            </a:endParaRPr>
          </a:p>
          <a:p>
            <a:pPr marL="490538" indent="-495300" eaLnBrk="1" hangingPunct="1">
              <a:lnSpc>
                <a:spcPct val="14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制度如何</a:t>
            </a:r>
            <a:r>
              <a:rPr lang="zh-TW" altLang="en-US" sz="3200" dirty="0" smtClean="0">
                <a:latin typeface="新細明體" pitchFamily="18" charset="-120"/>
              </a:rPr>
              <a:t>轉型、</a:t>
            </a:r>
            <a:r>
              <a:rPr lang="zh-TW" altLang="en-US" sz="3200" dirty="0" smtClean="0">
                <a:latin typeface="新細明體" pitchFamily="18" charset="-120"/>
              </a:rPr>
              <a:t>模仿、與</a:t>
            </a:r>
            <a:r>
              <a:rPr lang="zh-TW" altLang="en-US" sz="3200" dirty="0" smtClean="0">
                <a:latin typeface="新細明體" pitchFamily="18" charset="-120"/>
              </a:rPr>
              <a:t>引進？</a:t>
            </a:r>
            <a:endParaRPr lang="zh-TW" altLang="en-US" sz="3200" dirty="0" smtClean="0">
              <a:latin typeface="新細明體" pitchFamily="18" charset="-120"/>
            </a:endParaRPr>
          </a:p>
          <a:p>
            <a:pPr marL="839788" lvl="1" indent="-495300" eaLnBrk="1" hangingPunct="1">
              <a:lnSpc>
                <a:spcPct val="14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endParaRPr lang="zh-TW" altLang="en-US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9A9710-19C2-4F5A-A857-C6B03D244F87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7473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 原初社會的模型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2815"/>
            <a:ext cx="5256956" cy="4213647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zh-TW" altLang="en-US" sz="3200" dirty="0" smtClean="0"/>
              <a:t>假設一：沒有文字。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200" dirty="0" smtClean="0"/>
              <a:t>假設二：原始的生產方式。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200" dirty="0" smtClean="0"/>
              <a:t>假設三：族群與外界隔絕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ClrTx/>
              <a:buSzTx/>
            </a:pPr>
            <a:r>
              <a:rPr lang="en-US" altLang="zh-TW" sz="3200" dirty="0" smtClean="0"/>
              <a:t>Richard Posner</a:t>
            </a:r>
            <a:endParaRPr lang="zh-TW" altLang="en-US" sz="3200" dirty="0" smtClean="0"/>
          </a:p>
        </p:txBody>
      </p:sp>
      <p:pic>
        <p:nvPicPr>
          <p:cNvPr id="9221" name="Picture 5" descr="Dances with Wolves pos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781300"/>
            <a:ext cx="2095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697500-994B-4EB9-A6D0-FB0291B788FF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93027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1.3A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假設一：沒有文字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7603208" cy="4429547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知識累積</a:t>
            </a:r>
            <a:r>
              <a:rPr lang="zh-TW" altLang="en-US" sz="2800" dirty="0" smtClean="0"/>
              <a:t>困難</a:t>
            </a:r>
            <a:r>
              <a:rPr lang="zh-TW" altLang="en-US" sz="2800" dirty="0" smtClean="0"/>
              <a:t>：</a:t>
            </a:r>
            <a:r>
              <a:rPr lang="zh-TW" altLang="en-US" sz="2800" dirty="0" smtClean="0"/>
              <a:t>因</a:t>
            </a:r>
            <a:r>
              <a:rPr lang="zh-TW" altLang="en-US" sz="2800" dirty="0" smtClean="0"/>
              <a:t>沒有文字，先人的發現與經驗只能依賴</a:t>
            </a:r>
            <a:r>
              <a:rPr lang="zh-TW" altLang="en-US" sz="2800" b="1" dirty="0" smtClean="0"/>
              <a:t>記憶與口述</a:t>
            </a:r>
            <a:r>
              <a:rPr lang="zh-TW" altLang="en-US" sz="2800" dirty="0" smtClean="0"/>
              <a:t>傳遞。</a:t>
            </a:r>
          </a:p>
          <a:p>
            <a:pPr marL="571500" indent="-571500" eaLnBrk="1" hangingPunct="1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政治組織原始：</a:t>
            </a:r>
            <a:endParaRPr lang="en-US" altLang="zh-TW" sz="2800" dirty="0" smtClean="0"/>
          </a:p>
          <a:p>
            <a:pPr marL="920750" lvl="1" indent="-571500" eaLnBrk="1" hangingPunct="1">
              <a:lnSpc>
                <a:spcPct val="13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因</a:t>
            </a:r>
            <a:r>
              <a:rPr lang="zh-TW" altLang="en-US" sz="2400" dirty="0" smtClean="0"/>
              <a:t>沒有文字，初民社會不可能建立行政階層的政府，但仍有</a:t>
            </a:r>
            <a:r>
              <a:rPr lang="zh-TW" altLang="en-US" sz="2400" b="1" dirty="0" smtClean="0"/>
              <a:t>酋長或長老</a:t>
            </a:r>
            <a:r>
              <a:rPr lang="zh-TW" altLang="en-US" sz="2400" dirty="0" smtClean="0"/>
              <a:t>在負責部落的公共事務。</a:t>
            </a:r>
          </a:p>
          <a:p>
            <a:pPr marL="920750" lvl="1" indent="-571500" eaLnBrk="1" hangingPunct="1">
              <a:lnSpc>
                <a:spcPct val="13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b="1" dirty="0" smtClean="0"/>
              <a:t>領袖</a:t>
            </a:r>
            <a:r>
              <a:rPr lang="zh-TW" altLang="en-US" sz="2400" dirty="0" smtClean="0"/>
              <a:t>平時很少涉入族人的日常事務，只有在部落遇到重大事件時，才出面協調。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5E91E0-0458-42B5-A5CD-2325A6543A26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168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1.3B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假設二：原始的生產方式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991475" cy="4967287"/>
          </a:xfrm>
        </p:spPr>
        <p:txBody>
          <a:bodyPr/>
          <a:lstStyle/>
          <a:p>
            <a:pPr marL="571500" indent="-571500" eaLnBrk="1" hangingPunct="1">
              <a:lnSpc>
                <a:spcPct val="160000"/>
              </a:lnSpc>
              <a:spcBef>
                <a:spcPct val="0"/>
              </a:spcBef>
              <a:buClrTx/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無法</a:t>
            </a:r>
            <a:r>
              <a:rPr lang="zh-TW" altLang="en-US" sz="2800" dirty="0" smtClean="0"/>
              <a:t>大量生產：每一人都有能力為</a:t>
            </a:r>
            <a:r>
              <a:rPr lang="zh-TW" altLang="en-US" sz="2800" b="1" dirty="0" smtClean="0"/>
              <a:t>自己生產</a:t>
            </a:r>
            <a:r>
              <a:rPr lang="zh-TW" altLang="en-US" sz="2800" dirty="0" smtClean="0"/>
              <a:t>所需的消費財與基本生活器具</a:t>
            </a:r>
            <a:r>
              <a:rPr lang="zh-TW" altLang="en-US" sz="2800" dirty="0" smtClean="0"/>
              <a:t>。</a:t>
            </a:r>
            <a:endParaRPr lang="zh-TW" altLang="en-US" sz="2800" dirty="0" smtClean="0"/>
          </a:p>
          <a:p>
            <a:pPr marL="571500" indent="-571500" eaLnBrk="1" hangingPunct="1">
              <a:lnSpc>
                <a:spcPct val="160000"/>
              </a:lnSpc>
              <a:spcBef>
                <a:spcPct val="0"/>
              </a:spcBef>
              <a:buClrTx/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無法累積</a:t>
            </a:r>
            <a:r>
              <a:rPr lang="zh-TW" altLang="en-US" sz="2800" dirty="0" smtClean="0"/>
              <a:t>財富：初民社會僅有</a:t>
            </a:r>
            <a:r>
              <a:rPr lang="zh-TW" altLang="en-US" sz="2800" b="1" dirty="0" smtClean="0"/>
              <a:t>容易腐敗</a:t>
            </a:r>
            <a:r>
              <a:rPr lang="zh-TW" altLang="en-US" sz="2800" dirty="0" smtClean="0"/>
              <a:t>的食物，和與打獵、耕作、烹調有關的基本生活器具</a:t>
            </a:r>
            <a:r>
              <a:rPr lang="zh-TW" altLang="en-US" sz="2800" dirty="0" smtClean="0"/>
              <a:t>。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C6A489-D1D1-442A-BC38-1D3D42288BB3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1.3C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假設三：族群與外界隔絕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7416824" cy="4895824"/>
          </a:xfrm>
        </p:spPr>
        <p:txBody>
          <a:bodyPr/>
          <a:lstStyle/>
          <a:p>
            <a:pPr marL="571500" indent="-571500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zh-TW" altLang="en-US" sz="2800" dirty="0" smtClean="0"/>
              <a:t>無法累積財富：</a:t>
            </a:r>
            <a:endParaRPr lang="en-US" altLang="zh-TW" sz="2800" dirty="0" smtClean="0"/>
          </a:p>
          <a:p>
            <a:pPr marL="920750" lvl="1" indent="-571500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阻隔</a:t>
            </a:r>
            <a:r>
              <a:rPr lang="zh-TW" altLang="en-US" sz="2400" dirty="0" smtClean="0"/>
              <a:t>因素可以是</a:t>
            </a:r>
            <a:r>
              <a:rPr lang="zh-TW" altLang="en-US" sz="2400" b="1" dirty="0" smtClean="0"/>
              <a:t>自然的</a:t>
            </a:r>
            <a:r>
              <a:rPr lang="zh-TW" altLang="en-US" sz="2400" dirty="0" smtClean="0"/>
              <a:t>，如高山、河流、叢林、沙漠等，也可以是人為的，如語言、或宗教信仰等。</a:t>
            </a:r>
          </a:p>
          <a:p>
            <a:pPr marL="920750" lvl="1" indent="-571500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族群間</a:t>
            </a:r>
            <a:r>
              <a:rPr lang="zh-TW" altLang="en-US" sz="2400" b="1" dirty="0" smtClean="0">
                <a:latin typeface="新細明體" pitchFamily="18" charset="-120"/>
              </a:rPr>
              <a:t>缺乏交易</a:t>
            </a:r>
            <a:r>
              <a:rPr lang="zh-TW" altLang="en-US" sz="2400" b="1" dirty="0" smtClean="0">
                <a:latin typeface="新細明體" pitchFamily="18" charset="-120"/>
              </a:rPr>
              <a:t>機會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econ1003-03-exchange and market-2011-1001</Template>
  <TotalTime>1573</TotalTime>
  <Words>1995</Words>
  <Application>Microsoft Office PowerPoint</Application>
  <PresentationFormat>如螢幕大小 (4:3)</PresentationFormat>
  <Paragraphs>170</Paragraphs>
  <Slides>30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2" baseType="lpstr">
      <vt:lpstr>Network</vt:lpstr>
      <vt:lpstr>Microsoft Drawing</vt:lpstr>
      <vt:lpstr>經濟學  08   初民的        社會與經濟制度</vt:lpstr>
      <vt:lpstr>內容</vt:lpstr>
      <vt:lpstr>一、  初民社會</vt:lpstr>
      <vt:lpstr>1.1  制度</vt:lpstr>
      <vt:lpstr>1.2  制度研究的議題</vt:lpstr>
      <vt:lpstr>1.3  原初社會的模型</vt:lpstr>
      <vt:lpstr>1.3A  假設一：沒有文字</vt:lpstr>
      <vt:lpstr>1.3B  假設二：原始的生產方式</vt:lpstr>
      <vt:lpstr>1.3C  假設三：族群與外界隔絕</vt:lpstr>
      <vt:lpstr>1.4  原初社會的領袖</vt:lpstr>
      <vt:lpstr>二、  保安團體</vt:lpstr>
      <vt:lpstr>2.1  情境 </vt:lpstr>
      <vt:lpstr>2.2  保安團體的形成</vt:lpstr>
      <vt:lpstr>2.3  白搭便車者</vt:lpstr>
      <vt:lpstr>2.4  白搭便車者問題</vt:lpstr>
      <vt:lpstr>2.5  克服白搭便車者問題</vt:lpstr>
      <vt:lpstr>三、  互保組織</vt:lpstr>
      <vt:lpstr>3.1  傳統的差序格局</vt:lpstr>
      <vt:lpstr>3.2  差序格局如何維繫？</vt:lpstr>
      <vt:lpstr>3.3  禮尚往來</vt:lpstr>
      <vt:lpstr>3.4  制度的搭配</vt:lpstr>
      <vt:lpstr>3.5  傳統的瓦解</vt:lpstr>
      <vt:lpstr>四、  永續生存</vt:lpstr>
      <vt:lpstr>4.1  再生資源的限制</vt:lpstr>
      <vt:lpstr>4.2  資源的爭奪 </vt:lpstr>
      <vt:lpstr>4.3  蘭嶼雅美族</vt:lpstr>
      <vt:lpstr>五、  公共建設</vt:lpstr>
      <vt:lpstr>5.1  小徑的形成</vt:lpstr>
      <vt:lpstr>5.2 民間標會</vt:lpstr>
      <vt:lpstr>5.3   仕紳的協調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good and choice</dc:title>
  <dc:creator>cs</dc:creator>
  <cp:lastModifiedBy>hcs1101</cp:lastModifiedBy>
  <cp:revision>216</cp:revision>
  <dcterms:created xsi:type="dcterms:W3CDTF">2010-09-27T06:48:18Z</dcterms:created>
  <dcterms:modified xsi:type="dcterms:W3CDTF">2017-11-27T06:29:08Z</dcterms:modified>
</cp:coreProperties>
</file>